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handoutMasterIdLst>
    <p:handoutMasterId r:id="rId21"/>
  </p:handoutMasterIdLst>
  <p:sldIdLst>
    <p:sldId id="312" r:id="rId5"/>
    <p:sldId id="304" r:id="rId6"/>
    <p:sldId id="307" r:id="rId7"/>
    <p:sldId id="323" r:id="rId8"/>
    <p:sldId id="324" r:id="rId9"/>
    <p:sldId id="325" r:id="rId10"/>
    <p:sldId id="326" r:id="rId11"/>
    <p:sldId id="281" r:id="rId12"/>
    <p:sldId id="282" r:id="rId13"/>
    <p:sldId id="314" r:id="rId14"/>
    <p:sldId id="315" r:id="rId15"/>
    <p:sldId id="317" r:id="rId16"/>
    <p:sldId id="318" r:id="rId17"/>
    <p:sldId id="319" r:id="rId18"/>
    <p:sldId id="32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102" d="100"/>
          <a:sy n="102" d="100"/>
        </p:scale>
        <p:origin x="954" y="9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664543" y="422788"/>
            <a:ext cx="6617110" cy="2349909"/>
          </a:xfrm>
        </p:spPr>
        <p:txBody>
          <a:bodyPr anchor="ctr"/>
          <a:lstStyle/>
          <a:p>
            <a:r>
              <a:rPr lang="en-US" dirty="0"/>
              <a:t>Weather </a:t>
            </a:r>
            <a:br>
              <a:rPr lang="en-US" dirty="0"/>
            </a:br>
            <a:r>
              <a:rPr lang="en-US" dirty="0"/>
              <a:t>forecasting</a:t>
            </a:r>
            <a:br>
              <a:rPr lang="en-US" dirty="0"/>
            </a:br>
            <a:r>
              <a:rPr lang="en-US" dirty="0"/>
              <a:t>using python and gui </a:t>
            </a:r>
            <a:br>
              <a:rPr lang="en-US" dirty="0"/>
            </a:br>
            <a:endParaRPr lang="en-US" dirty="0"/>
          </a:p>
        </p:txBody>
      </p:sp>
      <p:sp>
        <p:nvSpPr>
          <p:cNvPr id="3" name="Rectangle 2">
            <a:extLst>
              <a:ext uri="{FF2B5EF4-FFF2-40B4-BE49-F238E27FC236}">
                <a16:creationId xmlns:a16="http://schemas.microsoft.com/office/drawing/2014/main" id="{C8FB8173-BA8B-DE0E-8C75-97D2BB961730}"/>
              </a:ext>
            </a:extLst>
          </p:cNvPr>
          <p:cNvSpPr/>
          <p:nvPr/>
        </p:nvSpPr>
        <p:spPr>
          <a:xfrm>
            <a:off x="127820" y="2459504"/>
            <a:ext cx="11434915" cy="193899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 </a:t>
            </a:r>
            <a:r>
              <a:rPr lang="en-US" sz="2400" b="1" u="sng" dirty="0">
                <a:ln/>
                <a:solidFill>
                  <a:schemeClr val="accent3"/>
                </a:solidFill>
              </a:rPr>
              <a:t>Name</a:t>
            </a:r>
            <a:r>
              <a:rPr lang="en-US" sz="2400" b="1" dirty="0">
                <a:ln/>
                <a:solidFill>
                  <a:schemeClr val="accent3"/>
                </a:solidFill>
              </a:rPr>
              <a:t>: Aarush Rastogi </a:t>
            </a:r>
            <a:r>
              <a:rPr lang="en-US" b="1" dirty="0">
                <a:ln/>
                <a:solidFill>
                  <a:schemeClr val="accent3"/>
                </a:solidFill>
              </a:rPr>
              <a:t>(RA2311026030038)</a:t>
            </a:r>
            <a:r>
              <a:rPr lang="en-US" sz="2400" b="1" dirty="0">
                <a:ln/>
                <a:solidFill>
                  <a:schemeClr val="accent3"/>
                </a:solidFill>
              </a:rPr>
              <a:t> and </a:t>
            </a:r>
          </a:p>
          <a:p>
            <a:pPr algn="ctr"/>
            <a:r>
              <a:rPr lang="en-US" sz="2400" b="1" dirty="0">
                <a:ln/>
                <a:solidFill>
                  <a:schemeClr val="accent3"/>
                </a:solidFill>
              </a:rPr>
              <a:t>  Ipshita Singh</a:t>
            </a:r>
            <a:r>
              <a:rPr lang="en-US" b="1" dirty="0">
                <a:ln/>
                <a:solidFill>
                  <a:schemeClr val="accent3"/>
                </a:solidFill>
              </a:rPr>
              <a:t>(RA2311026030054)</a:t>
            </a:r>
          </a:p>
          <a:p>
            <a:pPr algn="ctr"/>
            <a:r>
              <a:rPr lang="en-US" sz="2400" b="1" u="sng" dirty="0">
                <a:ln/>
                <a:solidFill>
                  <a:schemeClr val="accent3"/>
                </a:solidFill>
              </a:rPr>
              <a:t>Course: </a:t>
            </a:r>
            <a:r>
              <a:rPr lang="en-US" sz="2400" dirty="0">
                <a:ln/>
                <a:solidFill>
                  <a:schemeClr val="accent3"/>
                </a:solidFill>
              </a:rPr>
              <a:t>Btech Cse AIML-A</a:t>
            </a:r>
          </a:p>
          <a:p>
            <a:pPr algn="ctr"/>
            <a:r>
              <a:rPr lang="en-US" sz="2400" dirty="0">
                <a:ln/>
                <a:solidFill>
                  <a:schemeClr val="accent3"/>
                </a:solidFill>
              </a:rPr>
              <a:t>     </a:t>
            </a:r>
            <a:r>
              <a:rPr lang="en-US" sz="2400" b="1" u="sng" dirty="0">
                <a:ln/>
                <a:solidFill>
                  <a:schemeClr val="accent3"/>
                </a:solidFill>
              </a:rPr>
              <a:t>Subject: </a:t>
            </a:r>
            <a:r>
              <a:rPr lang="en-US" sz="2400" dirty="0">
                <a:ln/>
                <a:solidFill>
                  <a:schemeClr val="accent3"/>
                </a:solidFill>
              </a:rPr>
              <a:t>Advanced Programming Practice</a:t>
            </a:r>
          </a:p>
          <a:p>
            <a:pPr algn="ctr"/>
            <a:r>
              <a:rPr lang="en-US" sz="2400" b="1" u="sng" dirty="0">
                <a:ln/>
                <a:solidFill>
                  <a:schemeClr val="accent3"/>
                </a:solidFill>
              </a:rPr>
              <a:t>Submitted to: </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529067" y="127820"/>
            <a:ext cx="8662933" cy="1148923"/>
          </a:xfrm>
        </p:spPr>
        <p:txBody>
          <a:bodyPr/>
          <a:lstStyle/>
          <a:p>
            <a:r>
              <a:rPr lang="en-US" dirty="0"/>
              <a:t>Gui fetching and displaying</a:t>
            </a:r>
          </a:p>
        </p:txBody>
      </p:sp>
      <p:pic>
        <p:nvPicPr>
          <p:cNvPr id="6" name="Picture 5">
            <a:extLst>
              <a:ext uri="{FF2B5EF4-FFF2-40B4-BE49-F238E27FC236}">
                <a16:creationId xmlns:a16="http://schemas.microsoft.com/office/drawing/2014/main" id="{5C85521A-D0FD-1E45-E358-ADEFF65CBA22}"/>
              </a:ext>
            </a:extLst>
          </p:cNvPr>
          <p:cNvPicPr>
            <a:picLocks noChangeAspect="1"/>
          </p:cNvPicPr>
          <p:nvPr/>
        </p:nvPicPr>
        <p:blipFill>
          <a:blip r:embed="rId3"/>
          <a:srcRect l="18226" t="28960" r="56613" b="11541"/>
          <a:stretch/>
        </p:blipFill>
        <p:spPr>
          <a:xfrm>
            <a:off x="3529067" y="1388806"/>
            <a:ext cx="4111780" cy="5469194"/>
          </a:xfrm>
          <a:prstGeom prst="rect">
            <a:avLst/>
          </a:prstGeom>
        </p:spPr>
      </p:pic>
      <p:pic>
        <p:nvPicPr>
          <p:cNvPr id="8" name="Picture 7">
            <a:extLst>
              <a:ext uri="{FF2B5EF4-FFF2-40B4-BE49-F238E27FC236}">
                <a16:creationId xmlns:a16="http://schemas.microsoft.com/office/drawing/2014/main" id="{39A1854E-39E0-737A-3794-0C00518F80FF}"/>
              </a:ext>
            </a:extLst>
          </p:cNvPr>
          <p:cNvPicPr>
            <a:picLocks noChangeAspect="1"/>
          </p:cNvPicPr>
          <p:nvPr/>
        </p:nvPicPr>
        <p:blipFill>
          <a:blip r:embed="rId4"/>
          <a:srcRect l="17903" t="53047" r="59113" b="8961"/>
          <a:stretch/>
        </p:blipFill>
        <p:spPr>
          <a:xfrm>
            <a:off x="8007215" y="1388805"/>
            <a:ext cx="4184786" cy="5469194"/>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BENEFITS</a:t>
            </a:r>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954297" cy="3720337"/>
          </a:xfrm>
        </p:spPr>
        <p:txBody>
          <a:bodyPr>
            <a:normAutofit/>
          </a:bodyPr>
          <a:lstStyle/>
          <a:p>
            <a:pPr marL="285750" indent="-285750">
              <a:buFont typeface="Arial" panose="020B0604020202020204" pitchFamily="34" charset="0"/>
              <a:buChar char="•"/>
            </a:pPr>
            <a:r>
              <a:rPr lang="en-US" dirty="0"/>
              <a:t>The weather app enables you to make better preparation for the day in relation to giving accurate daily weather.</a:t>
            </a:r>
          </a:p>
          <a:p>
            <a:pPr marL="285750" indent="-285750">
              <a:buFont typeface="Arial" panose="020B0604020202020204" pitchFamily="34" charset="0"/>
              <a:buChar char="•"/>
            </a:pPr>
            <a:r>
              <a:rPr lang="en-US" dirty="0"/>
              <a:t>We need Weather App to plan journeys ahead to plan meetings / commute timings.</a:t>
            </a:r>
          </a:p>
          <a:p>
            <a:pPr marL="285750" indent="-285750">
              <a:buFont typeface="Arial" panose="020B0604020202020204" pitchFamily="34" charset="0"/>
              <a:buChar char="•"/>
            </a:pPr>
            <a:r>
              <a:rPr lang="en-US" dirty="0"/>
              <a:t>A person travelling on the bus or train may need to check the weather in their destination city.</a:t>
            </a:r>
          </a:p>
          <a:p>
            <a:pPr marL="285750" indent="-285750">
              <a:buFont typeface="Arial" panose="020B0604020202020204" pitchFamily="34" charset="0"/>
              <a:buChar char="•"/>
            </a:pPr>
            <a:r>
              <a:rPr lang="en-US" dirty="0"/>
              <a:t>The system provides you with details of weather elements- </a:t>
            </a:r>
            <a:r>
              <a:rPr lang="en-US" dirty="0" err="1"/>
              <a:t>Temprature</a:t>
            </a:r>
            <a:r>
              <a:rPr lang="en-US" dirty="0"/>
              <a:t> and Cloud CPT.</a:t>
            </a:r>
          </a:p>
        </p:txBody>
      </p:sp>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582875" y="147129"/>
            <a:ext cx="8406579" cy="1091627"/>
          </a:xfrm>
        </p:spPr>
        <p:txBody>
          <a:bodyPr/>
          <a:lstStyle/>
          <a:p>
            <a:r>
              <a:rPr lang="en-IN" dirty="0"/>
              <a:t>Challenges and Solutions</a:t>
            </a:r>
            <a:endParaRPr lang="en-US" dirty="0"/>
          </a:p>
        </p:txBody>
      </p:sp>
      <p:sp>
        <p:nvSpPr>
          <p:cNvPr id="15" name="Rectangle 14">
            <a:extLst>
              <a:ext uri="{FF2B5EF4-FFF2-40B4-BE49-F238E27FC236}">
                <a16:creationId xmlns:a16="http://schemas.microsoft.com/office/drawing/2014/main" id="{EE8C9053-CA84-4B22-7086-2F3A7E882F6B}"/>
              </a:ext>
            </a:extLst>
          </p:cNvPr>
          <p:cNvSpPr/>
          <p:nvPr/>
        </p:nvSpPr>
        <p:spPr>
          <a:xfrm>
            <a:off x="582875" y="1674674"/>
            <a:ext cx="8464753" cy="35394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buFont typeface="Arial" panose="020B0604020202020204" pitchFamily="34" charset="0"/>
              <a:buChar char="•"/>
            </a:pPr>
            <a:r>
              <a:rPr lang="en-US" sz="2800" b="1" u="sng" dirty="0">
                <a:ln/>
                <a:solidFill>
                  <a:schemeClr val="accent3"/>
                </a:solidFill>
              </a:rPr>
              <a:t>Challenges Faced</a:t>
            </a:r>
            <a:r>
              <a:rPr lang="en-US" sz="2800" b="1" dirty="0">
                <a:ln/>
                <a:solidFill>
                  <a:schemeClr val="accent3"/>
                </a:solidFill>
              </a:rPr>
              <a:t>:</a:t>
            </a:r>
          </a:p>
          <a:p>
            <a:pPr marL="742950" lvl="1" indent="-285750">
              <a:buFont typeface="Arial" panose="020B0604020202020204" pitchFamily="34" charset="0"/>
              <a:buChar char="•"/>
            </a:pPr>
            <a:r>
              <a:rPr lang="en-US" sz="2800" b="1" dirty="0">
                <a:ln/>
                <a:solidFill>
                  <a:schemeClr val="accent3"/>
                </a:solidFill>
              </a:rPr>
              <a:t>Handling invalid city names.</a:t>
            </a:r>
          </a:p>
          <a:p>
            <a:pPr marL="742950" lvl="1" indent="-285750">
              <a:buFont typeface="Arial" panose="020B0604020202020204" pitchFamily="34" charset="0"/>
              <a:buChar char="•"/>
            </a:pPr>
            <a:r>
              <a:rPr lang="en-US" sz="2800" b="1" dirty="0">
                <a:ln/>
                <a:solidFill>
                  <a:schemeClr val="accent3"/>
                </a:solidFill>
              </a:rPr>
              <a:t>API request errors (network issues, rate limits).</a:t>
            </a:r>
          </a:p>
          <a:p>
            <a:pPr>
              <a:buFont typeface="Arial" panose="020B0604020202020204" pitchFamily="34" charset="0"/>
              <a:buChar char="•"/>
            </a:pPr>
            <a:r>
              <a:rPr lang="en-US" sz="2800" b="1" u="sng" dirty="0">
                <a:ln/>
                <a:solidFill>
                  <a:schemeClr val="accent3"/>
                </a:solidFill>
              </a:rPr>
              <a:t>Solutions</a:t>
            </a:r>
            <a:r>
              <a:rPr lang="en-US" sz="2800" b="1" dirty="0">
                <a:ln/>
                <a:solidFill>
                  <a:schemeClr val="accent3"/>
                </a:solidFill>
              </a:rPr>
              <a:t>:</a:t>
            </a:r>
          </a:p>
          <a:p>
            <a:pPr marL="742950" lvl="1" indent="-285750">
              <a:buFont typeface="Arial" panose="020B0604020202020204" pitchFamily="34" charset="0"/>
              <a:buChar char="•"/>
            </a:pPr>
            <a:r>
              <a:rPr lang="en-US" sz="2800" b="1" dirty="0">
                <a:ln/>
                <a:solidFill>
                  <a:schemeClr val="accent3"/>
                </a:solidFill>
              </a:rPr>
              <a:t>Implemented error handling using try-except </a:t>
            </a:r>
          </a:p>
          <a:p>
            <a:pPr lvl="1"/>
            <a:r>
              <a:rPr lang="en-US" sz="2800" b="1" dirty="0">
                <a:ln/>
                <a:solidFill>
                  <a:schemeClr val="accent3"/>
                </a:solidFill>
              </a:rPr>
              <a:t>    blocks.</a:t>
            </a:r>
          </a:p>
          <a:p>
            <a:pPr marL="742950" lvl="1" indent="-285750">
              <a:buFont typeface="Arial" panose="020B0604020202020204" pitchFamily="34" charset="0"/>
              <a:buChar char="•"/>
            </a:pPr>
            <a:r>
              <a:rPr lang="en-US" sz="2800" b="1" dirty="0">
                <a:ln/>
                <a:solidFill>
                  <a:schemeClr val="accent3"/>
                </a:solidFill>
              </a:rPr>
              <a:t>Displaying meaningful error messages to the</a:t>
            </a:r>
          </a:p>
          <a:p>
            <a:pPr lvl="1"/>
            <a:r>
              <a:rPr lang="en-US" sz="2800" b="1" dirty="0">
                <a:ln/>
                <a:solidFill>
                  <a:schemeClr val="accent3"/>
                </a:solidFill>
              </a:rPr>
              <a:t>    user in the GUI.</a:t>
            </a:r>
          </a:p>
        </p:txBody>
      </p:sp>
      <p:pic>
        <p:nvPicPr>
          <p:cNvPr id="1026" name="Picture 2" descr="Weather forecast map with flat pointers and icons Vector Image">
            <a:extLst>
              <a:ext uri="{FF2B5EF4-FFF2-40B4-BE49-F238E27FC236}">
                <a16:creationId xmlns:a16="http://schemas.microsoft.com/office/drawing/2014/main" id="{19D7169B-C766-6E6E-7B3B-B155CA2D3F7C}"/>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22859" r="228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61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ED05B1-E5C9-27AD-06E9-201C6571248B}"/>
              </a:ext>
            </a:extLst>
          </p:cNvPr>
          <p:cNvSpPr>
            <a:spLocks noGrp="1"/>
          </p:cNvSpPr>
          <p:nvPr>
            <p:ph type="title"/>
          </p:nvPr>
        </p:nvSpPr>
        <p:spPr/>
        <p:txBody>
          <a:bodyPr/>
          <a:lstStyle/>
          <a:p>
            <a:endParaRPr lang="en-IN" dirty="0"/>
          </a:p>
        </p:txBody>
      </p:sp>
      <p:pic>
        <p:nvPicPr>
          <p:cNvPr id="13" name="Content Placeholder 12">
            <a:extLst>
              <a:ext uri="{FF2B5EF4-FFF2-40B4-BE49-F238E27FC236}">
                <a16:creationId xmlns:a16="http://schemas.microsoft.com/office/drawing/2014/main" id="{102AEF3D-B97E-9629-E18A-987B2E200B20}"/>
              </a:ext>
            </a:extLst>
          </p:cNvPr>
          <p:cNvPicPr>
            <a:picLocks noGrp="1" noChangeAspect="1"/>
          </p:cNvPicPr>
          <p:nvPr>
            <p:ph idx="13"/>
          </p:nvPr>
        </p:nvPicPr>
        <p:blipFill>
          <a:blip r:embed="rId3"/>
          <a:srcRect l="24731" t="22676" r="14183" b="13645"/>
          <a:stretch/>
        </p:blipFill>
        <p:spPr>
          <a:xfrm>
            <a:off x="0" y="4855"/>
            <a:ext cx="12192000" cy="6853145"/>
          </a:xfrm>
        </p:spPr>
      </p:pic>
      <p:pic>
        <p:nvPicPr>
          <p:cNvPr id="14" name="Image 0" descr="preencoded.png"/>
          <p:cNvPicPr>
            <a:picLocks noChangeAspect="1"/>
          </p:cNvPicPr>
          <p:nvPr/>
        </p:nvPicPr>
        <p:blipFill>
          <a:blip r:embed="rId4"/>
          <a:stretch>
            <a:fillRect/>
          </a:stretch>
        </p:blipFill>
        <p:spPr>
          <a:xfrm>
            <a:off x="8793357" y="0"/>
            <a:ext cx="3398643" cy="6853145"/>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81C3D7-2222-59E2-C2DA-DFEFA2A5AB36}"/>
              </a:ext>
            </a:extLst>
          </p:cNvPr>
          <p:cNvPicPr>
            <a:picLocks noChangeAspect="1"/>
          </p:cNvPicPr>
          <p:nvPr/>
        </p:nvPicPr>
        <p:blipFill>
          <a:blip r:embed="rId3"/>
          <a:srcRect l="23629" t="22365" r="8549" b="10108"/>
          <a:stretch/>
        </p:blipFill>
        <p:spPr>
          <a:xfrm>
            <a:off x="0" y="0"/>
            <a:ext cx="12245387" cy="6858000"/>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3FD6E-1653-6793-BE31-34A8AFB76FFA}"/>
              </a:ext>
            </a:extLst>
          </p:cNvPr>
          <p:cNvPicPr>
            <a:picLocks noChangeAspect="1"/>
          </p:cNvPicPr>
          <p:nvPr/>
        </p:nvPicPr>
        <p:blipFill>
          <a:blip r:embed="rId2"/>
          <a:srcRect l="26048" t="22364" r="11936" b="18854"/>
          <a:stretch/>
        </p:blipFill>
        <p:spPr>
          <a:xfrm>
            <a:off x="0" y="-12607"/>
            <a:ext cx="12192000" cy="6870607"/>
          </a:xfrm>
          <a:prstGeom prst="rect">
            <a:avLst/>
          </a:prstGeom>
        </p:spPr>
      </p:pic>
    </p:spTree>
    <p:extLst>
      <p:ext uri="{BB962C8B-B14F-4D97-AF65-F5344CB8AC3E}">
        <p14:creationId xmlns:p14="http://schemas.microsoft.com/office/powerpoint/2010/main" val="28350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0" y="-619432"/>
            <a:ext cx="7498080" cy="2150789"/>
          </a:xfrm>
        </p:spPr>
        <p:txBody>
          <a:bodyPr/>
          <a:lstStyle/>
          <a:p>
            <a:r>
              <a:rPr lang="en-US" dirty="0"/>
              <a:t>OVERVIEW OF THE PROJECT</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57316" y="1596711"/>
            <a:ext cx="6583680" cy="5394024"/>
          </a:xfrm>
        </p:spPr>
        <p:txBody>
          <a:bodyPr>
            <a:normAutofit/>
          </a:bodyPr>
          <a:lstStyle/>
          <a:p>
            <a:r>
              <a:rPr lang="en-US" sz="1800" dirty="0"/>
              <a:t>Introduction</a:t>
            </a:r>
          </a:p>
          <a:p>
            <a:r>
              <a:rPr lang="en-US" sz="1800" dirty="0"/>
              <a:t>Project Overview</a:t>
            </a:r>
          </a:p>
          <a:p>
            <a:r>
              <a:rPr lang="en-US" sz="1800" dirty="0"/>
              <a:t>Technology used</a:t>
            </a:r>
          </a:p>
          <a:p>
            <a:r>
              <a:rPr lang="en-US" sz="1800" dirty="0"/>
              <a:t>Python libraries </a:t>
            </a:r>
          </a:p>
          <a:p>
            <a:r>
              <a:rPr lang="en-US" sz="1800" dirty="0"/>
              <a:t>Working </a:t>
            </a:r>
          </a:p>
          <a:p>
            <a:r>
              <a:rPr lang="en-US" sz="1800" dirty="0"/>
              <a:t>User interface </a:t>
            </a:r>
          </a:p>
          <a:p>
            <a:r>
              <a:rPr lang="en-US" sz="1800" dirty="0"/>
              <a:t>GUI </a:t>
            </a:r>
          </a:p>
          <a:p>
            <a:pPr marL="285750" indent="-285750">
              <a:buFont typeface="Arial" panose="020B0604020202020204" pitchFamily="34" charset="0"/>
              <a:buChar char="•"/>
            </a:pPr>
            <a:r>
              <a:rPr lang="en-US" sz="1200" dirty="0"/>
              <a:t>Fetching </a:t>
            </a:r>
          </a:p>
          <a:p>
            <a:pPr marL="285750" indent="-285750">
              <a:buFont typeface="Arial" panose="020B0604020202020204" pitchFamily="34" charset="0"/>
              <a:buChar char="•"/>
            </a:pPr>
            <a:r>
              <a:rPr lang="en-US" sz="1200" dirty="0"/>
              <a:t>Displaying </a:t>
            </a:r>
          </a:p>
          <a:p>
            <a:r>
              <a:rPr lang="en-US" sz="1800" dirty="0"/>
              <a:t>Benefits</a:t>
            </a:r>
          </a:p>
          <a:p>
            <a:r>
              <a:rPr lang="en-US" sz="1800" dirty="0"/>
              <a:t>Challenges</a:t>
            </a:r>
          </a:p>
          <a:p>
            <a:r>
              <a:rPr lang="en-US" sz="1800" dirty="0"/>
              <a:t>Future Enhancements </a:t>
            </a:r>
          </a:p>
          <a:p>
            <a:r>
              <a:rPr lang="en-US" sz="1800" dirty="0"/>
              <a:t>Conclusion</a:t>
            </a:r>
          </a:p>
          <a:p>
            <a:endParaRPr lang="en-US" dirty="0"/>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908983" y="108154"/>
            <a:ext cx="4344696" cy="864933"/>
          </a:xfrm>
        </p:spPr>
        <p:txBody>
          <a:bodyPr/>
          <a:lstStyle/>
          <a:p>
            <a:r>
              <a:rPr lang="en-US" dirty="0"/>
              <a:t>INTRODUCTION</a:t>
            </a:r>
          </a:p>
        </p:txBody>
      </p:sp>
      <p:pic>
        <p:nvPicPr>
          <p:cNvPr id="5" name="Image 0" descr="preencoded.png"/>
          <p:cNvPicPr>
            <a:picLocks noChangeAspect="1"/>
          </p:cNvPicPr>
          <p:nvPr/>
        </p:nvPicPr>
        <p:blipFill>
          <a:blip r:embed="rId3"/>
          <a:stretch>
            <a:fillRect/>
          </a:stretch>
        </p:blipFill>
        <p:spPr>
          <a:xfrm>
            <a:off x="0" y="-1"/>
            <a:ext cx="4581832" cy="6872749"/>
          </a:xfrm>
          <a:prstGeom prst="rect">
            <a:avLst/>
          </a:prstGeom>
        </p:spPr>
      </p:pic>
      <p:sp>
        <p:nvSpPr>
          <p:cNvPr id="8" name="Rectangle 7">
            <a:extLst>
              <a:ext uri="{FF2B5EF4-FFF2-40B4-BE49-F238E27FC236}">
                <a16:creationId xmlns:a16="http://schemas.microsoft.com/office/drawing/2014/main" id="{112DA7EE-5239-03C1-0F4F-96311D69DAD4}"/>
              </a:ext>
            </a:extLst>
          </p:cNvPr>
          <p:cNvSpPr/>
          <p:nvPr/>
        </p:nvSpPr>
        <p:spPr>
          <a:xfrm>
            <a:off x="4780996" y="865239"/>
            <a:ext cx="4884114" cy="600164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buFont typeface="Arial" panose="020B0604020202020204" pitchFamily="34" charset="0"/>
              <a:buChar char="•"/>
            </a:pPr>
            <a:r>
              <a:rPr lang="en-US" sz="2400" dirty="0">
                <a:ln/>
                <a:solidFill>
                  <a:schemeClr val="accent3"/>
                </a:solidFill>
              </a:rPr>
              <a:t>The proposed system provides the weather of the different cities around the World.</a:t>
            </a:r>
          </a:p>
          <a:p>
            <a:pPr marL="342900" indent="-342900">
              <a:buFont typeface="Arial" panose="020B0604020202020204" pitchFamily="34" charset="0"/>
              <a:buChar char="•"/>
            </a:pPr>
            <a:r>
              <a:rPr lang="en-US" sz="2400" dirty="0">
                <a:ln/>
                <a:solidFill>
                  <a:schemeClr val="accent3"/>
                </a:solidFill>
              </a:rPr>
              <a:t>In this system the user can view weather for which they search for.</a:t>
            </a:r>
          </a:p>
          <a:p>
            <a:pPr marL="342900" indent="-342900">
              <a:buFont typeface="Arial" panose="020B0604020202020204" pitchFamily="34" charset="0"/>
              <a:buChar char="•"/>
            </a:pPr>
            <a:r>
              <a:rPr lang="en-US" sz="2400" dirty="0">
                <a:ln/>
                <a:solidFill>
                  <a:schemeClr val="accent3"/>
                </a:solidFill>
              </a:rPr>
              <a:t>The system can track local and national weather.</a:t>
            </a:r>
          </a:p>
          <a:p>
            <a:pPr marL="342900" indent="-342900">
              <a:buFont typeface="Arial" panose="020B0604020202020204" pitchFamily="34" charset="0"/>
              <a:buChar char="•"/>
            </a:pPr>
            <a:r>
              <a:rPr lang="en-US" sz="2400" dirty="0">
                <a:ln/>
                <a:solidFill>
                  <a:schemeClr val="accent3"/>
                </a:solidFill>
              </a:rPr>
              <a:t>The proposed system uses Open Weather Map API.</a:t>
            </a:r>
          </a:p>
          <a:p>
            <a:pPr marL="342900" indent="-342900">
              <a:buFont typeface="Arial" panose="020B0604020202020204" pitchFamily="34" charset="0"/>
              <a:buChar char="•"/>
            </a:pPr>
            <a:endParaRPr lang="en-US" sz="2400" dirty="0">
              <a:ln/>
              <a:solidFill>
                <a:schemeClr val="accent3"/>
              </a:solidFill>
            </a:endParaRPr>
          </a:p>
          <a:p>
            <a:r>
              <a:rPr lang="en-US" sz="2400" b="1" u="sng" dirty="0">
                <a:ln/>
                <a:solidFill>
                  <a:schemeClr val="accent3"/>
                </a:solidFill>
              </a:rPr>
              <a:t>Objective of the Project:</a:t>
            </a:r>
          </a:p>
          <a:p>
            <a:endParaRPr lang="en-US" dirty="0">
              <a:ln/>
              <a:solidFill>
                <a:schemeClr val="accent3"/>
              </a:solidFill>
            </a:endParaRPr>
          </a:p>
          <a:p>
            <a:pPr marL="742950" lvl="1" indent="-285750">
              <a:buFont typeface="Arial" panose="020B0604020202020204" pitchFamily="34" charset="0"/>
              <a:buChar char="•"/>
            </a:pPr>
            <a:r>
              <a:rPr lang="en-US" dirty="0">
                <a:ln/>
                <a:solidFill>
                  <a:schemeClr val="accent3"/>
                </a:solidFill>
              </a:rPr>
              <a:t>To create a Python-based weather forecasting program with a graphical user interface (GUI) for ease of use.</a:t>
            </a:r>
          </a:p>
          <a:p>
            <a:pPr marL="342900" indent="-342900">
              <a:buFont typeface="Arial" panose="020B0604020202020204" pitchFamily="34" charset="0"/>
              <a:buChar char="•"/>
            </a:pPr>
            <a:endParaRPr lang="en-US" sz="2400" b="1" dirty="0">
              <a:ln/>
              <a:solidFill>
                <a:schemeClr val="accent3"/>
              </a:solidFill>
            </a:endParaRPr>
          </a:p>
          <a:p>
            <a:pPr marL="342900" indent="-342900" algn="ctr">
              <a:buFont typeface="Arial" panose="020B0604020202020204" pitchFamily="34" charset="0"/>
              <a:buChar char="•"/>
            </a:pPr>
            <a:endParaRPr lang="en-US" sz="2400" b="1" dirty="0">
              <a:ln/>
              <a:solidFill>
                <a:schemeClr val="accent3"/>
              </a:solidFill>
            </a:endParaRP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C96D3-AA41-4CB0-AC0D-A1820F4A2CF9}"/>
              </a:ext>
            </a:extLst>
          </p:cNvPr>
          <p:cNvPicPr>
            <a:picLocks noChangeAspect="1"/>
          </p:cNvPicPr>
          <p:nvPr/>
        </p:nvPicPr>
        <p:blipFill>
          <a:blip r:embed="rId2"/>
          <a:srcRect l="24677" t="23656" r="9758" b="11685"/>
          <a:stretch/>
        </p:blipFill>
        <p:spPr>
          <a:xfrm>
            <a:off x="0" y="0"/>
            <a:ext cx="12192000" cy="6858000"/>
          </a:xfrm>
          <a:prstGeom prst="rect">
            <a:avLst/>
          </a:prstGeom>
        </p:spPr>
      </p:pic>
    </p:spTree>
    <p:extLst>
      <p:ext uri="{BB962C8B-B14F-4D97-AF65-F5344CB8AC3E}">
        <p14:creationId xmlns:p14="http://schemas.microsoft.com/office/powerpoint/2010/main" val="345473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F3CE49-5861-0B4F-5B63-33150EF7ABCB}"/>
              </a:ext>
            </a:extLst>
          </p:cNvPr>
          <p:cNvPicPr>
            <a:picLocks noChangeAspect="1"/>
          </p:cNvPicPr>
          <p:nvPr/>
        </p:nvPicPr>
        <p:blipFill>
          <a:blip r:embed="rId2"/>
          <a:srcRect l="25000" t="24373" r="9838" b="13405"/>
          <a:stretch/>
        </p:blipFill>
        <p:spPr>
          <a:xfrm>
            <a:off x="0" y="0"/>
            <a:ext cx="12209581" cy="6858000"/>
          </a:xfrm>
          <a:prstGeom prst="rect">
            <a:avLst/>
          </a:prstGeom>
        </p:spPr>
      </p:pic>
    </p:spTree>
    <p:extLst>
      <p:ext uri="{BB962C8B-B14F-4D97-AF65-F5344CB8AC3E}">
        <p14:creationId xmlns:p14="http://schemas.microsoft.com/office/powerpoint/2010/main" val="383379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EC4B5-91FF-C8B9-FC1D-19CB86791860}"/>
              </a:ext>
            </a:extLst>
          </p:cNvPr>
          <p:cNvPicPr>
            <a:picLocks noChangeAspect="1"/>
          </p:cNvPicPr>
          <p:nvPr/>
        </p:nvPicPr>
        <p:blipFill>
          <a:blip r:embed="rId2"/>
          <a:srcRect l="23307" t="22365" r="9597" b="14553"/>
          <a:stretch/>
        </p:blipFill>
        <p:spPr>
          <a:xfrm>
            <a:off x="0" y="-1"/>
            <a:ext cx="12192000" cy="6858001"/>
          </a:xfrm>
          <a:prstGeom prst="rect">
            <a:avLst/>
          </a:prstGeom>
        </p:spPr>
      </p:pic>
    </p:spTree>
    <p:extLst>
      <p:ext uri="{BB962C8B-B14F-4D97-AF65-F5344CB8AC3E}">
        <p14:creationId xmlns:p14="http://schemas.microsoft.com/office/powerpoint/2010/main" val="3805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4680D7-365C-56AE-45B6-73D4FC0EE919}"/>
              </a:ext>
            </a:extLst>
          </p:cNvPr>
          <p:cNvSpPr txBox="1"/>
          <p:nvPr/>
        </p:nvSpPr>
        <p:spPr>
          <a:xfrm>
            <a:off x="0" y="1404471"/>
            <a:ext cx="10884310" cy="751809"/>
          </a:xfrm>
          <a:prstGeom prst="rect">
            <a:avLst/>
          </a:prstGeom>
          <a:noFill/>
        </p:spPr>
        <p:txBody>
          <a:bodyPr wrap="square">
            <a:spAutoFit/>
          </a:bodyPr>
          <a:lstStyle/>
          <a:p>
            <a:pPr marL="0" indent="0">
              <a:lnSpc>
                <a:spcPts val="5550"/>
              </a:lnSpc>
              <a:buNone/>
            </a:pPr>
            <a:r>
              <a:rPr lang="en-US" sz="3600" dirty="0">
                <a:solidFill>
                  <a:srgbClr val="1B1B27"/>
                </a:solidFill>
                <a:latin typeface="Raleway" pitchFamily="34" charset="0"/>
                <a:ea typeface="Raleway" pitchFamily="34" charset="-122"/>
                <a:cs typeface="Raleway" pitchFamily="34" charset="-120"/>
              </a:rPr>
              <a:t>Python Libraries for Weather Data Analysis</a:t>
            </a:r>
            <a:endParaRPr lang="en-US" sz="3600" dirty="0"/>
          </a:p>
        </p:txBody>
      </p:sp>
      <p:sp>
        <p:nvSpPr>
          <p:cNvPr id="9" name="TextBox 8">
            <a:extLst>
              <a:ext uri="{FF2B5EF4-FFF2-40B4-BE49-F238E27FC236}">
                <a16:creationId xmlns:a16="http://schemas.microsoft.com/office/drawing/2014/main" id="{61F01748-8E87-099B-1FAB-6106E02B9E72}"/>
              </a:ext>
            </a:extLst>
          </p:cNvPr>
          <p:cNvSpPr txBox="1"/>
          <p:nvPr/>
        </p:nvSpPr>
        <p:spPr>
          <a:xfrm>
            <a:off x="439993" y="3244334"/>
            <a:ext cx="1418303" cy="369332"/>
          </a:xfrm>
          <a:prstGeom prst="rect">
            <a:avLst/>
          </a:prstGeom>
          <a:noFill/>
        </p:spPr>
        <p:txBody>
          <a:bodyPr wrap="square">
            <a:spAutoFit/>
          </a:bodyPr>
          <a:lstStyle/>
          <a:p>
            <a:r>
              <a:rPr lang="en-US" sz="1800" dirty="0">
                <a:solidFill>
                  <a:srgbClr val="1B1B27"/>
                </a:solidFill>
                <a:latin typeface="Raleway" pitchFamily="34" charset="0"/>
              </a:rPr>
              <a:t>Tkinter</a:t>
            </a:r>
            <a:endParaRPr lang="en-IN" dirty="0"/>
          </a:p>
        </p:txBody>
      </p:sp>
      <p:sp>
        <p:nvSpPr>
          <p:cNvPr id="11" name="TextBox 10">
            <a:extLst>
              <a:ext uri="{FF2B5EF4-FFF2-40B4-BE49-F238E27FC236}">
                <a16:creationId xmlns:a16="http://schemas.microsoft.com/office/drawing/2014/main" id="{AD9890A0-641C-86DD-3150-7244E779D298}"/>
              </a:ext>
            </a:extLst>
          </p:cNvPr>
          <p:cNvSpPr txBox="1"/>
          <p:nvPr/>
        </p:nvSpPr>
        <p:spPr>
          <a:xfrm>
            <a:off x="439993" y="3591539"/>
            <a:ext cx="4141839" cy="1900072"/>
          </a:xfrm>
          <a:prstGeom prst="rect">
            <a:avLst/>
          </a:prstGeom>
          <a:noFill/>
        </p:spPr>
        <p:txBody>
          <a:bodyPr wrap="square">
            <a:spAutoFit/>
          </a:bodyPr>
          <a:lstStyle/>
          <a:p>
            <a:pPr marL="0" indent="0">
              <a:lnSpc>
                <a:spcPts val="2850"/>
              </a:lnSpc>
              <a:buNone/>
            </a:pPr>
            <a:r>
              <a:rPr lang="en-US" sz="1200" dirty="0"/>
              <a:t>Tkinter is Python's standard GUI library that provides a wide range of tools to create graphical user interfaces, including widgets like buttons, labels, and text boxes. It is lightweight and easy to use, making it ideal for small to medium-scale desktop applications.</a:t>
            </a:r>
          </a:p>
        </p:txBody>
      </p:sp>
      <p:sp>
        <p:nvSpPr>
          <p:cNvPr id="12" name="Text 3"/>
          <p:cNvSpPr/>
          <p:nvPr/>
        </p:nvSpPr>
        <p:spPr>
          <a:xfrm>
            <a:off x="5332928" y="3279799"/>
            <a:ext cx="1421833" cy="354330"/>
          </a:xfrm>
          <a:prstGeom prst="rect">
            <a:avLst/>
          </a:prstGeom>
          <a:noFill/>
          <a:ln/>
        </p:spPr>
        <p:txBody>
          <a:bodyPr wrap="none" lIns="0" tIns="0" rIns="0" bIns="0" rtlCol="0" anchor="t"/>
          <a:lstStyle/>
          <a:p>
            <a:pPr marL="0" indent="0">
              <a:lnSpc>
                <a:spcPts val="2750"/>
              </a:lnSpc>
              <a:buNone/>
            </a:pPr>
            <a:r>
              <a:rPr lang="en-US" dirty="0">
                <a:solidFill>
                  <a:srgbClr val="1B1B27"/>
                </a:solidFill>
                <a:latin typeface="Raleway" pitchFamily="34" charset="0"/>
                <a:ea typeface="Raleway" pitchFamily="34" charset="-122"/>
                <a:cs typeface="Raleway" pitchFamily="34" charset="-120"/>
              </a:rPr>
              <a:t>PIL</a:t>
            </a:r>
            <a:endParaRPr lang="en-US" dirty="0"/>
          </a:p>
        </p:txBody>
      </p:sp>
      <p:sp>
        <p:nvSpPr>
          <p:cNvPr id="14" name="TextBox 13">
            <a:extLst>
              <a:ext uri="{FF2B5EF4-FFF2-40B4-BE49-F238E27FC236}">
                <a16:creationId xmlns:a16="http://schemas.microsoft.com/office/drawing/2014/main" id="{DAB83E85-4FA4-5E62-1B57-C96B991CC62E}"/>
              </a:ext>
            </a:extLst>
          </p:cNvPr>
          <p:cNvSpPr txBox="1"/>
          <p:nvPr/>
        </p:nvSpPr>
        <p:spPr>
          <a:xfrm>
            <a:off x="4785852" y="3627377"/>
            <a:ext cx="2745658" cy="1900071"/>
          </a:xfrm>
          <a:prstGeom prst="rect">
            <a:avLst/>
          </a:prstGeom>
          <a:noFill/>
        </p:spPr>
        <p:txBody>
          <a:bodyPr wrap="square">
            <a:spAutoFit/>
          </a:bodyPr>
          <a:lstStyle/>
          <a:p>
            <a:pPr marL="0" indent="0">
              <a:lnSpc>
                <a:spcPts val="2850"/>
              </a:lnSpc>
              <a:buNone/>
            </a:pPr>
            <a:r>
              <a:rPr lang="en-US" sz="1200" dirty="0"/>
              <a:t>It allows developers to perform image processing tasks such as resizing, cropping, filtering, and converting images between formats, making it useful in multimedia applications.</a:t>
            </a:r>
          </a:p>
        </p:txBody>
      </p:sp>
      <p:sp>
        <p:nvSpPr>
          <p:cNvPr id="16" name="TextBox 15">
            <a:extLst>
              <a:ext uri="{FF2B5EF4-FFF2-40B4-BE49-F238E27FC236}">
                <a16:creationId xmlns:a16="http://schemas.microsoft.com/office/drawing/2014/main" id="{C7A87947-8FA3-03F5-3524-4121B23FD478}"/>
              </a:ext>
            </a:extLst>
          </p:cNvPr>
          <p:cNvSpPr txBox="1"/>
          <p:nvPr/>
        </p:nvSpPr>
        <p:spPr>
          <a:xfrm>
            <a:off x="8282606" y="3203863"/>
            <a:ext cx="2145891" cy="423514"/>
          </a:xfrm>
          <a:prstGeom prst="rect">
            <a:avLst/>
          </a:prstGeom>
          <a:noFill/>
        </p:spPr>
        <p:txBody>
          <a:bodyPr wrap="square">
            <a:spAutoFit/>
          </a:bodyPr>
          <a:lstStyle/>
          <a:p>
            <a:pPr marL="0" indent="0">
              <a:lnSpc>
                <a:spcPts val="2750"/>
              </a:lnSpc>
              <a:buNone/>
            </a:pPr>
            <a:r>
              <a:rPr lang="en-US" sz="1800" dirty="0"/>
              <a:t>ttkbootstrap</a:t>
            </a:r>
          </a:p>
        </p:txBody>
      </p:sp>
      <p:sp>
        <p:nvSpPr>
          <p:cNvPr id="18" name="TextBox 17">
            <a:extLst>
              <a:ext uri="{FF2B5EF4-FFF2-40B4-BE49-F238E27FC236}">
                <a16:creationId xmlns:a16="http://schemas.microsoft.com/office/drawing/2014/main" id="{6736F334-709D-19A0-B165-E7ABFE854F8E}"/>
              </a:ext>
            </a:extLst>
          </p:cNvPr>
          <p:cNvSpPr txBox="1"/>
          <p:nvPr/>
        </p:nvSpPr>
        <p:spPr>
          <a:xfrm>
            <a:off x="7789607" y="3613666"/>
            <a:ext cx="3094703" cy="1528175"/>
          </a:xfrm>
          <a:prstGeom prst="rect">
            <a:avLst/>
          </a:prstGeom>
          <a:noFill/>
        </p:spPr>
        <p:txBody>
          <a:bodyPr wrap="square">
            <a:spAutoFit/>
          </a:bodyPr>
          <a:lstStyle/>
          <a:p>
            <a:pPr marL="0" indent="0">
              <a:lnSpc>
                <a:spcPts val="2850"/>
              </a:lnSpc>
              <a:buNone/>
            </a:pPr>
            <a:r>
              <a:rPr lang="en-US" sz="1200" dirty="0"/>
              <a:t>It enhances the appearance of Tkinter applications by applying Bootstrap-like themes, making GUIs more visually appealing without extensive customization.</a:t>
            </a:r>
          </a:p>
        </p:txBody>
      </p:sp>
    </p:spTree>
    <p:extLst>
      <p:ext uri="{BB962C8B-B14F-4D97-AF65-F5344CB8AC3E}">
        <p14:creationId xmlns:p14="http://schemas.microsoft.com/office/powerpoint/2010/main" val="180783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03854" y="-648929"/>
            <a:ext cx="6371304" cy="2566219"/>
          </a:xfrm>
        </p:spPr>
        <p:txBody>
          <a:bodyPr/>
          <a:lstStyle/>
          <a:p>
            <a:pPr algn="ctr"/>
            <a:r>
              <a:rPr lang="en-US" sz="8000" dirty="0">
                <a:latin typeface="Freestyle Script" panose="030804020302050B0404" pitchFamily="66" charset="0"/>
              </a:rPr>
              <a:t>working</a:t>
            </a:r>
          </a:p>
        </p:txBody>
      </p:sp>
      <p:pic>
        <p:nvPicPr>
          <p:cNvPr id="14" name="Picture 13">
            <a:extLst>
              <a:ext uri="{FF2B5EF4-FFF2-40B4-BE49-F238E27FC236}">
                <a16:creationId xmlns:a16="http://schemas.microsoft.com/office/drawing/2014/main" id="{30B00569-B8E0-F374-E808-7CE28CF48F4B}"/>
              </a:ext>
            </a:extLst>
          </p:cNvPr>
          <p:cNvPicPr>
            <a:picLocks noChangeAspect="1"/>
          </p:cNvPicPr>
          <p:nvPr/>
        </p:nvPicPr>
        <p:blipFill>
          <a:blip r:embed="rId3"/>
          <a:srcRect t="35877"/>
          <a:stretch/>
        </p:blipFill>
        <p:spPr>
          <a:xfrm>
            <a:off x="6267450" y="0"/>
            <a:ext cx="5924550" cy="2131602"/>
          </a:xfrm>
          <a:prstGeom prst="rect">
            <a:avLst/>
          </a:prstGeom>
        </p:spPr>
      </p:pic>
      <p:sp>
        <p:nvSpPr>
          <p:cNvPr id="15" name="Rectangle 14">
            <a:extLst>
              <a:ext uri="{FF2B5EF4-FFF2-40B4-BE49-F238E27FC236}">
                <a16:creationId xmlns:a16="http://schemas.microsoft.com/office/drawing/2014/main" id="{110EE198-3A7B-9C1E-744D-8787DCCF90EE}"/>
              </a:ext>
            </a:extLst>
          </p:cNvPr>
          <p:cNvSpPr/>
          <p:nvPr/>
        </p:nvSpPr>
        <p:spPr>
          <a:xfrm>
            <a:off x="417328" y="2131602"/>
            <a:ext cx="11774672" cy="483209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457200" indent="-457200">
              <a:buFont typeface="Arial" panose="020B0604020202020204" pitchFamily="34" charset="0"/>
              <a:buChar char="•"/>
            </a:pPr>
            <a:r>
              <a:rPr lang="en-US" sz="2800" b="1" dirty="0">
                <a:ln/>
                <a:solidFill>
                  <a:schemeClr val="accent3"/>
                </a:solidFill>
              </a:rPr>
              <a:t>The user is asked to enter the name of the city.</a:t>
            </a:r>
          </a:p>
          <a:p>
            <a:pPr marL="457200" indent="-457200">
              <a:buFont typeface="Arial" panose="020B0604020202020204" pitchFamily="34" charset="0"/>
              <a:buChar char="•"/>
            </a:pPr>
            <a:r>
              <a:rPr lang="en-US" sz="2800" b="1" dirty="0">
                <a:ln/>
                <a:solidFill>
                  <a:schemeClr val="accent3"/>
                </a:solidFill>
              </a:rPr>
              <a:t>User then clicks on Search which further calls the Open Weather API </a:t>
            </a:r>
          </a:p>
          <a:p>
            <a:pPr marL="457200" indent="-457200">
              <a:buFont typeface="Arial" panose="020B0604020202020204" pitchFamily="34" charset="0"/>
              <a:buChar char="•"/>
            </a:pPr>
            <a:r>
              <a:rPr lang="en-US" sz="2800" b="1" dirty="0">
                <a:ln/>
                <a:solidFill>
                  <a:schemeClr val="accent3"/>
                </a:solidFill>
              </a:rPr>
              <a:t>Weather conditions of place which include Temperature and cloud pct are displayed.</a:t>
            </a:r>
          </a:p>
          <a:p>
            <a:pPr marL="457200" indent="-457200">
              <a:buFont typeface="Arial" panose="020B0604020202020204" pitchFamily="34" charset="0"/>
              <a:buChar char="•"/>
            </a:pPr>
            <a:r>
              <a:rPr lang="en-US" sz="2800" b="1" dirty="0">
                <a:ln/>
                <a:solidFill>
                  <a:schemeClr val="accent3"/>
                </a:solidFill>
              </a:rPr>
              <a:t>If user wishes to search weather for other cities they can re-enter the city name in search bar and press enter.</a:t>
            </a:r>
          </a:p>
          <a:p>
            <a:pPr marL="457200" indent="-457200">
              <a:buFont typeface="Arial" panose="020B0604020202020204" pitchFamily="34" charset="0"/>
              <a:buChar char="•"/>
            </a:pPr>
            <a:r>
              <a:rPr lang="en-US" sz="2800" b="1" dirty="0">
                <a:ln/>
                <a:solidFill>
                  <a:schemeClr val="accent3"/>
                </a:solidFill>
              </a:rPr>
              <a:t>If user wishes to exit, he can simply close the application.</a:t>
            </a:r>
          </a:p>
          <a:p>
            <a:pPr marL="457200" indent="-457200">
              <a:buFont typeface="Arial" panose="020B0604020202020204" pitchFamily="34" charset="0"/>
              <a:buChar char="•"/>
            </a:pPr>
            <a:r>
              <a:rPr lang="en-US" sz="2800" b="1" dirty="0">
                <a:ln/>
                <a:solidFill>
                  <a:schemeClr val="accent3"/>
                </a:solidFill>
              </a:rPr>
              <a:t>In this system, we don’t need to setup weather station in each city on each country to get weather information. We can get those information including Temperature and Cloud pct by using weather API. </a:t>
            </a:r>
          </a:p>
        </p:txBody>
      </p:sp>
    </p:spTree>
    <p:extLst>
      <p:ext uri="{BB962C8B-B14F-4D97-AF65-F5344CB8AC3E}">
        <p14:creationId xmlns:p14="http://schemas.microsoft.com/office/powerpoint/2010/main" val="295292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GUI INTERFACE DESIGN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a:bodyPr>
          <a:lstStyle/>
          <a:p>
            <a:pPr marL="0" indent="0">
              <a:buNone/>
            </a:pPr>
            <a:r>
              <a:rPr lang="en-US" sz="3200" b="1" dirty="0"/>
              <a:t>GUI Layout Overview:</a:t>
            </a:r>
            <a:endParaRPr lang="en-US" sz="3200" dirty="0"/>
          </a:p>
          <a:p>
            <a:pPr marL="742950" lvl="1" indent="-285750">
              <a:buFont typeface="Arial" panose="020B0604020202020204" pitchFamily="34" charset="0"/>
              <a:buChar char="•"/>
            </a:pPr>
            <a:r>
              <a:rPr lang="en-US" sz="3200" dirty="0"/>
              <a:t>Input field for city name.</a:t>
            </a:r>
          </a:p>
          <a:p>
            <a:pPr marL="742950" lvl="1" indent="-285750">
              <a:buFont typeface="Arial" panose="020B0604020202020204" pitchFamily="34" charset="0"/>
              <a:buChar char="•"/>
            </a:pPr>
            <a:r>
              <a:rPr lang="en-US" sz="3200" dirty="0"/>
              <a:t>Buttons for “Fetch Weather” and “Exit.”</a:t>
            </a:r>
          </a:p>
          <a:p>
            <a:pPr marL="742950" lvl="1" indent="-285750">
              <a:buFont typeface="Arial" panose="020B0604020202020204" pitchFamily="34" charset="0"/>
              <a:buChar char="•"/>
            </a:pPr>
            <a:r>
              <a:rPr lang="en-US" sz="3200" dirty="0"/>
              <a:t>Textbox/Labels displaying weather information like temperature, humidity, and wind speed.</a:t>
            </a:r>
          </a:p>
        </p:txBody>
      </p:sp>
    </p:spTree>
    <p:extLst>
      <p:ext uri="{BB962C8B-B14F-4D97-AF65-F5344CB8AC3E}">
        <p14:creationId xmlns:p14="http://schemas.microsoft.com/office/powerpoint/2010/main" val="68568106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ABA6914-2399-42B2-8201-19CF8A59563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{1B4E2C6F-D777-4C87-B94B-2E338F37E7E1}tf78438558_win32</Template>
  <TotalTime>304</TotalTime>
  <Words>504</Words>
  <Application>Microsoft Office PowerPoint</Application>
  <PresentationFormat>Widescreen</PresentationFormat>
  <Paragraphs>64</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Freestyle Script</vt:lpstr>
      <vt:lpstr>Raleway</vt:lpstr>
      <vt:lpstr>Sabon Next LT</vt:lpstr>
      <vt:lpstr>Custom</vt:lpstr>
      <vt:lpstr>Weather  forecasting using python and gui  </vt:lpstr>
      <vt:lpstr>OVERVIEW OF THE PROJECT</vt:lpstr>
      <vt:lpstr>INTRODUCTION</vt:lpstr>
      <vt:lpstr>PowerPoint Presentation</vt:lpstr>
      <vt:lpstr>PowerPoint Presentation</vt:lpstr>
      <vt:lpstr>PowerPoint Presentation</vt:lpstr>
      <vt:lpstr>PowerPoint Presentation</vt:lpstr>
      <vt:lpstr>working</vt:lpstr>
      <vt:lpstr>GUI INTERFACE DESIGN</vt:lpstr>
      <vt:lpstr>Gui fetching and displaying</vt:lpstr>
      <vt:lpstr>BENEFITS</vt:lpstr>
      <vt:lpstr>Challenges and Solutions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 Inspiron</dc:creator>
  <cp:lastModifiedBy>Aarush Rastogi</cp:lastModifiedBy>
  <cp:revision>2</cp:revision>
  <dcterms:created xsi:type="dcterms:W3CDTF">2024-10-17T03:42:22Z</dcterms:created>
  <dcterms:modified xsi:type="dcterms:W3CDTF">2024-10-25T17:23:36Z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